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3" r:id="rId4"/>
  </p:sldMasterIdLst>
  <p:notesMasterIdLst>
    <p:notesMasterId r:id="rId20"/>
  </p:notesMasterIdLst>
  <p:handoutMasterIdLst>
    <p:handoutMasterId r:id="rId21"/>
  </p:handoutMasterIdLst>
  <p:sldIdLst>
    <p:sldId id="317" r:id="rId5"/>
    <p:sldId id="307" r:id="rId6"/>
    <p:sldId id="308" r:id="rId7"/>
    <p:sldId id="319" r:id="rId8"/>
    <p:sldId id="320" r:id="rId9"/>
    <p:sldId id="318" r:id="rId10"/>
    <p:sldId id="278" r:id="rId11"/>
    <p:sldId id="263" r:id="rId12"/>
    <p:sldId id="310" r:id="rId13"/>
    <p:sldId id="312" r:id="rId14"/>
    <p:sldId id="316" r:id="rId15"/>
    <p:sldId id="321" r:id="rId16"/>
    <p:sldId id="322" r:id="rId17"/>
    <p:sldId id="314" r:id="rId18"/>
    <p:sldId id="31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AFC2C1E-E335-486D-B0C7-5DBE75FB9253}">
          <p14:sldIdLst>
            <p14:sldId id="317"/>
            <p14:sldId id="307"/>
            <p14:sldId id="308"/>
            <p14:sldId id="319"/>
            <p14:sldId id="320"/>
            <p14:sldId id="318"/>
            <p14:sldId id="278"/>
            <p14:sldId id="263"/>
            <p14:sldId id="310"/>
            <p14:sldId id="312"/>
            <p14:sldId id="316"/>
            <p14:sldId id="321"/>
            <p14:sldId id="322"/>
            <p14:sldId id="314"/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5405" autoAdjust="0"/>
  </p:normalViewPr>
  <p:slideViewPr>
    <p:cSldViewPr snapToGrid="0">
      <p:cViewPr varScale="1">
        <p:scale>
          <a:sx n="85" d="100"/>
          <a:sy n="85" d="100"/>
        </p:scale>
        <p:origin x="427" y="53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2/2/2026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2/2/2026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67541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133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281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2499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9986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32748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212240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62450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95844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343924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3408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1821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48629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800250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03971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363095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147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695227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5271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332429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34122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466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443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797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2993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328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88722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08509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75951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49743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2/2/2026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F7BC14B-FAF7-162B-605D-A699C6C7C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D7A9606B-881B-764A-7776-5DB9D58D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A6B1F4A-34D3-A646-8861-D31029146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828F71F-1400-FCE1-B939-72219B0C5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142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65314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44914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C57AFE5-D18E-24B3-57B8-C24600CEA34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3978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8" r:id="rId24"/>
    <p:sldLayoutId id="2147483709" r:id="rId25"/>
    <p:sldLayoutId id="2147483710" r:id="rId26"/>
    <p:sldLayoutId id="2147483711" r:id="rId27"/>
    <p:sldLayoutId id="2147483654" r:id="rId28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216" y="1108038"/>
            <a:ext cx="10619860" cy="4835562"/>
          </a:xfrm>
        </p:spPr>
        <p:txBody>
          <a:bodyPr anchor="ctr"/>
          <a:lstStyle/>
          <a:p>
            <a:r>
              <a:rPr lang="en-IN" sz="3600" b="1" dirty="0"/>
              <a:t>T I T L E</a:t>
            </a:r>
            <a:br>
              <a:rPr lang="en-IN" sz="3600" b="1" dirty="0"/>
            </a:br>
            <a:br>
              <a:rPr lang="en-IN" sz="3600" b="1" dirty="0"/>
            </a:br>
            <a:r>
              <a:rPr lang="en-IN" sz="3600" b="1" dirty="0"/>
              <a:t>UART Communication System</a:t>
            </a:r>
            <a:br>
              <a:rPr lang="en-IN" sz="3600" dirty="0"/>
            </a:br>
            <a:r>
              <a:rPr lang="en-IN" sz="3600" b="1" dirty="0"/>
              <a:t>Serial Caravan Project</a:t>
            </a:r>
            <a:br>
              <a:rPr lang="en-IN" sz="3600" dirty="0"/>
            </a:br>
            <a:r>
              <a:rPr lang="en-IN" sz="3600" dirty="0"/>
              <a:t>Digital System Design</a:t>
            </a:r>
            <a:br>
              <a:rPr lang="en-IN" sz="3600" dirty="0"/>
            </a:br>
            <a:br>
              <a:rPr lang="en-IN" sz="3600" dirty="0"/>
            </a:br>
            <a:r>
              <a:rPr lang="en-IN" sz="3600" dirty="0"/>
              <a:t>    Team Members:</a:t>
            </a:r>
            <a:br>
              <a:rPr lang="en-IN" sz="3600" dirty="0"/>
            </a:br>
            <a:r>
              <a:rPr lang="en-IN" sz="3600" dirty="0"/>
              <a:t> </a:t>
            </a:r>
            <a:r>
              <a:rPr lang="en-IN" sz="2400" dirty="0"/>
              <a:t>Person 1 – Om Gupta</a:t>
            </a:r>
            <a:br>
              <a:rPr lang="en-IN" sz="2400" dirty="0"/>
            </a:br>
            <a:r>
              <a:rPr lang="en-IN" sz="2400" dirty="0"/>
              <a:t>Person 2 – Nikhil Saini</a:t>
            </a:r>
            <a:br>
              <a:rPr lang="en-IN" sz="2400" dirty="0"/>
            </a:br>
            <a:r>
              <a:rPr lang="en-IN" sz="2400" dirty="0"/>
              <a:t>             Person 3 - Painter Kaushalya</a:t>
            </a:r>
            <a:br>
              <a:rPr lang="en-IN" sz="2400" dirty="0"/>
            </a:br>
            <a:r>
              <a:rPr lang="en-IN" sz="2400" dirty="0"/>
              <a:t>              Person 4 – Adarsh Upadhyay</a:t>
            </a:r>
            <a:br>
              <a:rPr lang="en-IN" sz="3600" dirty="0"/>
            </a:br>
            <a:br>
              <a:rPr lang="en-IN" sz="3600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97F60-88E2-C430-D52B-6604405AD55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84094" y="268941"/>
            <a:ext cx="6081297" cy="5674658"/>
          </a:xfrm>
        </p:spPr>
        <p:txBody>
          <a:bodyPr/>
          <a:lstStyle/>
          <a:p>
            <a:pPr algn="ctr"/>
            <a:r>
              <a:rPr lang="en-US" sz="4400" b="1" dirty="0"/>
              <a:t>TESTBENCH STRATEGY</a:t>
            </a:r>
          </a:p>
          <a:p>
            <a:pPr algn="ctr"/>
            <a:endParaRPr lang="en-US" sz="4000" b="1" dirty="0"/>
          </a:p>
          <a:p>
            <a:pPr algn="ctr"/>
            <a:r>
              <a:rPr lang="en-US" sz="4000" dirty="0"/>
              <a:t>• Clock generation</a:t>
            </a:r>
            <a:br>
              <a:rPr lang="en-US" sz="4000" dirty="0"/>
            </a:br>
            <a:r>
              <a:rPr lang="en-US" sz="4000" dirty="0"/>
              <a:t>• Reset initialization</a:t>
            </a:r>
            <a:br>
              <a:rPr lang="en-US" sz="4000" dirty="0"/>
            </a:br>
            <a:r>
              <a:rPr lang="en-US" sz="4000" dirty="0"/>
              <a:t>• Test data application</a:t>
            </a:r>
            <a:br>
              <a:rPr lang="en-US" sz="4000" dirty="0"/>
            </a:br>
            <a:r>
              <a:rPr lang="en-US" sz="4000" dirty="0"/>
              <a:t>• Waveform capture</a:t>
            </a:r>
          </a:p>
          <a:p>
            <a:pPr algn="ctr"/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ABE125D-A13F-FF97-DA18-C8C301F604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859909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ADB94-FC21-07C5-1FC9-E729C5DEDFC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075362" y="1452282"/>
            <a:ext cx="8251979" cy="3356387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4000" b="1" dirty="0"/>
              <a:t>RESULTS &amp; WAVEFORMS</a:t>
            </a:r>
          </a:p>
          <a:p>
            <a:pPr algn="ctr"/>
            <a:endParaRPr lang="en-US" sz="4000" b="1" dirty="0"/>
          </a:p>
          <a:p>
            <a:pPr algn="ctr"/>
            <a:r>
              <a:rPr lang="en-US" sz="3200" dirty="0"/>
              <a:t>• Correct serial transmission</a:t>
            </a:r>
            <a:br>
              <a:rPr lang="en-US" sz="3200" dirty="0"/>
            </a:br>
            <a:r>
              <a:rPr lang="en-US" sz="3200" dirty="0"/>
              <a:t>• Data received correctly</a:t>
            </a:r>
            <a:br>
              <a:rPr lang="en-US" sz="3200" dirty="0"/>
            </a:br>
            <a:r>
              <a:rPr lang="en-US" sz="3200" dirty="0"/>
              <a:t>• Parity verified</a:t>
            </a:r>
            <a:br>
              <a:rPr lang="en-US" sz="3200" dirty="0"/>
            </a:br>
            <a:r>
              <a:rPr lang="en-US" sz="3200" dirty="0"/>
              <a:t>• </a:t>
            </a:r>
            <a:r>
              <a:rPr lang="en-US" sz="3200" dirty="0" err="1"/>
              <a:t>rx_done</a:t>
            </a:r>
            <a:r>
              <a:rPr lang="en-US" sz="3200" dirty="0"/>
              <a:t> asserted</a:t>
            </a:r>
          </a:p>
          <a:p>
            <a:pPr algn="ctr"/>
            <a:endParaRPr lang="en-US" sz="32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576313-F1C8-57CB-82F6-54BC07D3B9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809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B54195-6E16-F77B-6F3A-7BB0CF3F02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7678" y="1475848"/>
            <a:ext cx="10776643" cy="408226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4041B-3BD9-E6D0-79CD-6D7F10D37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888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488BE-8FC2-4BCF-5E89-015DEDAF8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9789459" y="1853248"/>
            <a:ext cx="261375" cy="19967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882C8-7AE2-F851-033C-32503A0B5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7383" y="4670612"/>
            <a:ext cx="2599112" cy="367552"/>
          </a:xfrm>
        </p:spPr>
        <p:txBody>
          <a:bodyPr>
            <a:normAutofit lnSpcReduction="10000"/>
          </a:bodyPr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DBD64F-F030-6D3D-8EA1-115618929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353E5FFF-4875-FB59-13CC-33C08B0914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836" y="1420140"/>
            <a:ext cx="11466887" cy="446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435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9500A-4B75-29F9-CE37-C3E13D6A5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9E9762-841E-349E-7CB0-37391AE72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924" y="1323190"/>
            <a:ext cx="10437876" cy="4109421"/>
          </a:xfrm>
        </p:spPr>
        <p:txBody>
          <a:bodyPr/>
          <a:lstStyle/>
          <a:p>
            <a:pPr algn="ctr"/>
            <a:r>
              <a:rPr lang="en-US" sz="4000" b="1" dirty="0"/>
              <a:t>CONCLUSION</a:t>
            </a:r>
            <a:br>
              <a:rPr lang="en-US" sz="4000" b="1" dirty="0"/>
            </a:br>
            <a:br>
              <a:rPr lang="en-US" sz="4000" b="1" dirty="0"/>
            </a:br>
            <a:br>
              <a:rPr lang="en-US" b="1" dirty="0"/>
            </a:br>
            <a:r>
              <a:rPr lang="en-US" dirty="0"/>
              <a:t>UART Serial Caravan system was successfully designed, integrated, and verified using simulation and waveform analysis.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2147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E4F88F8-17E5-45E3-77B1-77FACD99F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338" y="1473796"/>
            <a:ext cx="10693102" cy="4012603"/>
          </a:xfrm>
        </p:spPr>
        <p:txBody>
          <a:bodyPr/>
          <a:lstStyle/>
          <a:p>
            <a:pPr algn="ctr"/>
            <a:r>
              <a:rPr lang="en-IN" sz="8000" dirty="0"/>
              <a:t>Thank You.</a:t>
            </a:r>
            <a:br>
              <a:rPr lang="en-IN" sz="8000" dirty="0"/>
            </a:br>
            <a:br>
              <a:rPr lang="en-IN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2469ED-926E-7CEE-5AF2-BF9AC726D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996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0D6FB95E-6987-A57C-3663-3FD6F6FAC2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3856412"/>
              </p:ext>
            </p:extLst>
          </p:nvPr>
        </p:nvGraphicFramePr>
        <p:xfrm>
          <a:off x="2097741" y="1075765"/>
          <a:ext cx="8962371" cy="5035822"/>
        </p:xfrm>
        <a:graphic>
          <a:graphicData uri="http://schemas.openxmlformats.org/drawingml/2006/table">
            <a:tbl>
              <a:tblPr firstRow="1" bandRow="1"/>
              <a:tblGrid>
                <a:gridCol w="8962371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834950">
                <a:tc>
                  <a:txBody>
                    <a:bodyPr/>
                    <a:lstStyle/>
                    <a:p>
                      <a:endParaRPr lang="en-US" sz="24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800" b="0" dirty="0">
                          <a:latin typeface="+mj-lt"/>
                        </a:rPr>
                        <a:t>TASKS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993271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Person 1 – Theory &amp; Baud Generator</a:t>
                      </a:r>
                      <a:br>
                        <a:rPr lang="en-IN" sz="2400" dirty="0"/>
                      </a:br>
                      <a:endParaRPr lang="en-US" sz="2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1013542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Person 2 – UART Transmitter</a:t>
                      </a:r>
                    </a:p>
                    <a:p>
                      <a:pPr algn="ctr"/>
                      <a:endParaRPr lang="en-US" sz="2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973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/>
                        <a:t>Person 3 – UART Receiver</a:t>
                      </a:r>
                      <a:br>
                        <a:rPr lang="en-IN" sz="2400" dirty="0"/>
                      </a:br>
                      <a:endParaRPr lang="en-US" sz="2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8672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/>
                        <a:t>Person 4 – Integration &amp; Testbench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478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EE45-3924-5A20-4FDE-7EA6BBEBD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O B J  E C T I V E </a:t>
            </a:r>
            <a:br>
              <a:rPr lang="en-US" sz="2800" b="1" dirty="0"/>
            </a:br>
            <a:br>
              <a:rPr lang="en-US" sz="2800" b="1" dirty="0"/>
            </a:br>
            <a:r>
              <a:rPr lang="en-US" sz="2800" dirty="0"/>
              <a:t>• Design UART Transmitter and Receiver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• Implement baud rate generator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• Perform serial communication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• Verify functionality using testbench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D27F154-4AD6-4331-90F9-AF03C88C4EDC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01CF019-14BE-3461-3A50-B89441B4C79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76519" y="508245"/>
            <a:ext cx="9976021" cy="584150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59858C-8CF4-A5BF-9641-216078CE8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379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7F96B4-F41E-18D9-7511-A5B93B352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397" y="505609"/>
            <a:ext cx="8907331" cy="560473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ECEF96-0EFE-5F64-7EB0-3689B925E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037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6CD8-A659-9534-7253-1EBC10014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2400" b="1" dirty="0"/>
              <a:t>UART FRAME FORMAT</a:t>
            </a:r>
            <a:br>
              <a:rPr lang="en-IN" sz="2400" b="1" dirty="0"/>
            </a:br>
            <a:br>
              <a:rPr lang="en-IN" sz="2400" b="1" dirty="0"/>
            </a:br>
            <a:r>
              <a:rPr lang="en-IN" sz="2000" dirty="0"/>
              <a:t>Start Bit | Data (8 bits) | Parity | Stop Bit 0 | LSB → MSB | P |  </a:t>
            </a:r>
            <a:br>
              <a:rPr lang="en-IN" dirty="0"/>
            </a:b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C4C03E-885C-A33E-4C34-491325F29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818" y="2150024"/>
            <a:ext cx="10143316" cy="354077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B3EC1E-B39D-D259-5F31-6FA9CD93D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5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0" y="1420009"/>
            <a:ext cx="6059569" cy="3624789"/>
          </a:xfrm>
        </p:spPr>
        <p:txBody>
          <a:bodyPr anchor="b"/>
          <a:lstStyle/>
          <a:p>
            <a:r>
              <a:rPr lang="en-US" sz="3600" b="1" dirty="0"/>
              <a:t>BAUD RATE CALCULATION</a:t>
            </a:r>
            <a:br>
              <a:rPr lang="en-US" sz="3200" b="1" dirty="0"/>
            </a:br>
            <a:br>
              <a:rPr lang="en-US" sz="3200" b="1" dirty="0"/>
            </a:br>
            <a:r>
              <a:rPr lang="en-US" sz="2400" dirty="0"/>
              <a:t>System Clock = 50 MHz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Baud Rate = 9600(Variable)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Divider = 50,000,000 / 9600 ≈ 5208</a:t>
            </a: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0BF87B4-3F21-59AD-8441-62EE652E12A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2A3D95EF-8A67-7F71-37EF-9EB02511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866" y="350520"/>
            <a:ext cx="11514268" cy="6426798"/>
          </a:xfrm>
        </p:spPr>
        <p:txBody>
          <a:bodyPr anchor="b"/>
          <a:lstStyle/>
          <a:p>
            <a:pPr algn="ctr"/>
            <a:r>
              <a:rPr lang="en-IN" sz="2400" b="1" dirty="0"/>
              <a:t>UART TRANSMITTER </a:t>
            </a:r>
            <a:br>
              <a:rPr lang="en-IN" sz="2400" b="1" dirty="0"/>
            </a:br>
            <a:br>
              <a:rPr lang="en-IN" sz="2400" dirty="0"/>
            </a:br>
            <a:br>
              <a:rPr lang="en-IN" sz="2400" dirty="0"/>
            </a:br>
            <a:r>
              <a:rPr lang="en-IN" sz="2400" dirty="0"/>
              <a:t>IDLE </a:t>
            </a:r>
            <a:br>
              <a:rPr lang="en-IN" sz="2400" dirty="0"/>
            </a:br>
            <a:r>
              <a:rPr lang="en-IN" sz="2400" dirty="0"/>
              <a:t>↓</a:t>
            </a:r>
            <a:br>
              <a:rPr lang="en-IN" sz="2400" dirty="0"/>
            </a:br>
            <a:r>
              <a:rPr lang="en-IN" sz="2400" dirty="0"/>
              <a:t> START</a:t>
            </a:r>
            <a:br>
              <a:rPr lang="en-IN" sz="2400" dirty="0"/>
            </a:br>
            <a:r>
              <a:rPr lang="en-IN" sz="2400" dirty="0"/>
              <a:t>↓</a:t>
            </a:r>
            <a:br>
              <a:rPr lang="en-IN" sz="2400" dirty="0"/>
            </a:br>
            <a:r>
              <a:rPr lang="en-IN" sz="2400" dirty="0"/>
              <a:t>  DATA</a:t>
            </a:r>
            <a:br>
              <a:rPr lang="en-IN" sz="2400" dirty="0"/>
            </a:br>
            <a:r>
              <a:rPr lang="en-IN" sz="2400" dirty="0"/>
              <a:t>↓</a:t>
            </a:r>
            <a:br>
              <a:rPr lang="en-IN" sz="2400" dirty="0"/>
            </a:br>
            <a:r>
              <a:rPr lang="en-IN" sz="2400" dirty="0"/>
              <a:t>  PARITY</a:t>
            </a:r>
            <a:br>
              <a:rPr lang="en-IN" sz="2400" dirty="0"/>
            </a:br>
            <a:r>
              <a:rPr lang="en-IN" sz="2400" dirty="0"/>
              <a:t>↓</a:t>
            </a:r>
            <a:br>
              <a:rPr lang="en-IN" sz="2400" dirty="0"/>
            </a:br>
            <a:r>
              <a:rPr lang="en-IN" sz="2400" dirty="0"/>
              <a:t>  STOP</a:t>
            </a:r>
            <a:br>
              <a:rPr lang="en-IN" sz="2400" dirty="0"/>
            </a:br>
            <a:br>
              <a:rPr lang="en-IN" sz="2400" dirty="0"/>
            </a:br>
            <a:br>
              <a:rPr lang="en-IN" sz="2400" dirty="0"/>
            </a:br>
            <a:br>
              <a:rPr lang="en-IN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4A3718F-D67C-255A-4B64-BA379609FCD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61365" y="347472"/>
            <a:ext cx="12030635" cy="5532331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IN" sz="3200" b="1" dirty="0"/>
              <a:t>UART RECEIVER FSM</a:t>
            </a:r>
          </a:p>
          <a:p>
            <a:pPr algn="ctr"/>
            <a:r>
              <a:rPr lang="en-IN" sz="3200" dirty="0"/>
              <a:t>FSM States:</a:t>
            </a:r>
          </a:p>
          <a:p>
            <a:pPr algn="ctr"/>
            <a:br>
              <a:rPr lang="en-IN" sz="3200" dirty="0"/>
            </a:br>
            <a:r>
              <a:rPr lang="en-IN" sz="2800" dirty="0"/>
              <a:t>IDLE </a:t>
            </a:r>
          </a:p>
          <a:p>
            <a:pPr algn="ctr"/>
            <a:r>
              <a:rPr lang="en-IN" sz="2800" dirty="0"/>
              <a:t>↓ </a:t>
            </a:r>
          </a:p>
          <a:p>
            <a:pPr algn="ctr"/>
            <a:r>
              <a:rPr lang="en-IN" sz="2800" dirty="0"/>
              <a:t>START</a:t>
            </a:r>
          </a:p>
          <a:p>
            <a:pPr algn="ctr"/>
            <a:r>
              <a:rPr lang="en-IN" sz="2800" dirty="0"/>
              <a:t>↓</a:t>
            </a:r>
          </a:p>
          <a:p>
            <a:pPr algn="ctr"/>
            <a:r>
              <a:rPr lang="en-IN" sz="2800" dirty="0"/>
              <a:t> DATA</a:t>
            </a:r>
          </a:p>
          <a:p>
            <a:pPr algn="ctr"/>
            <a:r>
              <a:rPr lang="en-IN" sz="2800" dirty="0"/>
              <a:t>↓  </a:t>
            </a:r>
          </a:p>
          <a:p>
            <a:pPr algn="ctr"/>
            <a:r>
              <a:rPr lang="en-IN" sz="2800" dirty="0"/>
              <a:t>PARITY </a:t>
            </a:r>
          </a:p>
          <a:p>
            <a:pPr algn="ctr"/>
            <a:r>
              <a:rPr lang="en-IN" sz="2800" dirty="0"/>
              <a:t>↓</a:t>
            </a:r>
          </a:p>
          <a:p>
            <a:pPr algn="ctr"/>
            <a:r>
              <a:rPr lang="en-IN" sz="2800" dirty="0"/>
              <a:t> STOP</a:t>
            </a:r>
          </a:p>
          <a:p>
            <a:pPr algn="ctr"/>
            <a:r>
              <a:rPr lang="en-IN" sz="2800" dirty="0"/>
              <a:t>↓</a:t>
            </a:r>
          </a:p>
          <a:p>
            <a:pPr algn="ctr"/>
            <a:r>
              <a:rPr lang="en-IN" sz="2800" dirty="0"/>
              <a:t>  DONE</a:t>
            </a:r>
          </a:p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5BAC3D-60A1-816B-5C79-2E8B6D980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5590A-1B19-E8DB-B010-245D88CFC36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353800" y="713951"/>
            <a:ext cx="141194" cy="573202"/>
          </a:xfrm>
        </p:spPr>
        <p:txBody>
          <a:bodyPr/>
          <a:lstStyle/>
          <a:p>
            <a:r>
              <a:rPr lang="en-IN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01069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157</TotalTime>
  <Words>315</Words>
  <Application>Microsoft Office PowerPoint</Application>
  <PresentationFormat>Widescreen</PresentationFormat>
  <Paragraphs>51</Paragraphs>
  <Slides>15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Century Gothic</vt:lpstr>
      <vt:lpstr>Courier New</vt:lpstr>
      <vt:lpstr>Sagona Book</vt:lpstr>
      <vt:lpstr>Wingdings 3</vt:lpstr>
      <vt:lpstr>Ion</vt:lpstr>
      <vt:lpstr>T I T L E  UART Communication System Serial Caravan Project Digital System Design      Team Members:  Person 1 – Om Gupta Person 2 – Nikhil Saini              Person 3 - Painter Kaushalya               Person 4 – Adarsh Upadhyay  </vt:lpstr>
      <vt:lpstr>PowerPoint Presentation</vt:lpstr>
      <vt:lpstr>O B J  E C T I V E   • Design UART Transmitter and Receiver  • Implement baud rate generator  • Perform serial communication  • Verify functionality using testbench </vt:lpstr>
      <vt:lpstr>PowerPoint Presentation</vt:lpstr>
      <vt:lpstr>PowerPoint Presentation</vt:lpstr>
      <vt:lpstr>UART FRAME FORMAT  Start Bit | Data (8 bits) | Parity | Stop Bit 0 | LSB → MSB | P |   </vt:lpstr>
      <vt:lpstr>BAUD RATE CALCULATION  System Clock = 50 MHz  Baud Rate = 9600(Variable)  Divider = 50,000,000 / 9600 ≈ 5208   </vt:lpstr>
      <vt:lpstr>UART TRANSMITTER    IDLE  ↓  START ↓   DATA ↓   PARITY ↓   STOP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  UART Serial Caravan system was successfully designed, integrated, and verified using simulation and waveform analysis.  </vt:lpstr>
      <vt:lpstr>Thank You.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adarshu851@gmail.com</dc:creator>
  <cp:lastModifiedBy>kaushalya painter</cp:lastModifiedBy>
  <cp:revision>6</cp:revision>
  <dcterms:created xsi:type="dcterms:W3CDTF">2026-02-02T05:16:45Z</dcterms:created>
  <dcterms:modified xsi:type="dcterms:W3CDTF">2026-02-02T08:20:10Z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